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1" r:id="rId2"/>
    <p:sldId id="334" r:id="rId3"/>
    <p:sldId id="280" r:id="rId4"/>
    <p:sldId id="327" r:id="rId5"/>
    <p:sldId id="293" r:id="rId6"/>
    <p:sldId id="335" r:id="rId7"/>
    <p:sldId id="330" r:id="rId8"/>
    <p:sldId id="333" r:id="rId9"/>
    <p:sldId id="323" r:id="rId10"/>
    <p:sldId id="33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62"/>
    <p:restoredTop sz="95884"/>
  </p:normalViewPr>
  <p:slideViewPr>
    <p:cSldViewPr snapToGrid="0" snapToObjects="1">
      <p:cViewPr varScale="1">
        <p:scale>
          <a:sx n="127" d="100"/>
          <a:sy n="127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18D7E-ABA0-8840-9231-55BA89E485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39FF6-63DA-C24A-9B91-DE87918B8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6EDDD-2399-114E-AD69-5363D153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A5552-E06F-5645-ADF2-D5C5FA62AA11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B60D-297D-3A44-941E-7187FDF0C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043AB-9E74-AB42-B3B6-60B77FB7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B959-FF94-6B46-834E-8488D1548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C7100-F2DF-6549-BEF5-3981103BB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041C0-FB79-754F-A560-7F5491861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4EDCB-5784-9146-B5A6-EEEF8E276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A5552-E06F-5645-ADF2-D5C5FA62AA11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4E5F1-1EAD-F843-B54D-5E8E9D506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97D8C-F0FA-1F4E-BE4D-7F2E6FB50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B959-FF94-6B46-834E-8488D1548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09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BD382E-ACF3-E94C-B582-28ADF52BCE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A32058-107B-884E-AD20-D929B82A9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39CA4-CDFD-C24B-9D9C-11F14483C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A5552-E06F-5645-ADF2-D5C5FA62AA11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F0C0C-2704-C04C-BAC6-22C3CFE8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8607B-408C-A641-B2EF-68AC99C54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B959-FF94-6B46-834E-8488D1548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31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5783A-42F0-B04F-AB42-36A2E108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0A7FA-8B39-7F40-8EB2-572A59005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CEE9D-30C2-6941-9DD3-0DB47CA66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A5552-E06F-5645-ADF2-D5C5FA62AA11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FC2DD-7AF8-0A43-9CE3-9C71BC6C9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73BB1-FE60-F34C-828C-2535A911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B959-FF94-6B46-834E-8488D1548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4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CA690-D607-3E4D-8FAF-DC42B7D1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1F989-AB16-8C44-8C56-0AB1ABF08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95F37-4AC8-7844-99BF-A664E079C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A5552-E06F-5645-ADF2-D5C5FA62AA11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ECD72-BF2E-B040-B3CB-7E6F86F24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5395A-5EEC-3F4F-A573-7185B4FF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B959-FF94-6B46-834E-8488D1548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10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32FEC-3952-BC4A-BF84-67B12E5A3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3734D-98F7-2246-8124-A730AB97A8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02D329-3AC8-704F-AF20-58B84B213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AE2ED-449D-8C46-B94A-69A1C4F6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A5552-E06F-5645-ADF2-D5C5FA62AA11}" type="datetimeFigureOut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99553-79B9-AB47-BA5C-73003B1F8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A4268-5206-9646-AD62-7D15673A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B959-FF94-6B46-834E-8488D1548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18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AA888-2478-5248-9F69-393CE1DA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FEA6C-47A4-CB4E-8742-7496EADCA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4D81C4-4CA4-6442-98EA-7179E48EE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54734-CECF-A347-AAEF-1664A0857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68D3CB-4463-CC49-B22B-38EDD89721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D3366B-9645-0843-B9A3-DF2CEA5FB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A5552-E06F-5645-ADF2-D5C5FA62AA11}" type="datetimeFigureOut">
              <a:rPr lang="en-US" smtClean="0"/>
              <a:t>1/25/22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5A31D2-E8BA-A942-8512-4C7FB09BA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D50488-5984-D341-BF9D-E7D7A8362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B959-FF94-6B46-834E-8488D1548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17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3A0B2-4148-014E-9F9A-82E047D7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DE254-1998-044F-A7A2-8A5DA7FA2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A5552-E06F-5645-ADF2-D5C5FA62AA11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D97A53-D40F-AB45-A510-1CF847B2B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9EC2F-80EF-9542-83E0-58F667E7E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B959-FF94-6B46-834E-8488D1548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12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4971E-26A7-5946-8DD6-018CB3617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A5552-E06F-5645-ADF2-D5C5FA62AA11}" type="datetimeFigureOut">
              <a:rPr lang="en-US" smtClean="0"/>
              <a:t>1/25/22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C62512-C8B5-844B-8FCD-88D28B2C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40A7B-6825-BD46-A5FA-78D3124A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B959-FF94-6B46-834E-8488D1548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06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106E6-28D2-7F4F-A04F-576C7C924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B7CDD-9BC3-1F4D-883C-2011EC181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4C6BD-D1C7-B44C-9C8B-030B0612F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8EBFE1-DD16-3146-96F6-8A3B82239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A5552-E06F-5645-ADF2-D5C5FA62AA11}" type="datetimeFigureOut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EDFE7-EDBF-0B42-A655-540E0EA30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62749-5386-9841-86F8-3E24984D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B959-FF94-6B46-834E-8488D1548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79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C6E9-31A5-FC46-9D97-0E9EE8BD3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DADF84-7869-F348-AA94-A9C72D0A76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5FEFCF-21EC-2849-B2F8-8B7E79680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8F082C-4650-5B4A-A200-3CD2510E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A5552-E06F-5645-ADF2-D5C5FA62AA11}" type="datetimeFigureOut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590D5-C618-5147-9E85-37E5C338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5B341-F0F1-3E42-9AAC-31A25793E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B959-FF94-6B46-834E-8488D1548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93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D2CE7A-4F0F-F542-9136-E77D7B72B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1FF8E-908F-E04F-A643-3BF4AE37E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BD583-0CF8-5C47-B399-943141ADED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A5552-E06F-5645-ADF2-D5C5FA62AA11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5D311-8B0B-944F-9D85-8382257007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D1755-5E55-7F4D-859D-929DDDC12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2B959-FF94-6B46-834E-8488D1548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25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tiff"/><Relationship Id="rId7" Type="http://schemas.openxmlformats.org/officeDocument/2006/relationships/image" Target="../media/image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jpe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Ways of specifying gas concentration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9C4C7-38A1-0B4E-BBD3-4EB947B6D76A}"/>
              </a:ext>
            </a:extLst>
          </p:cNvPr>
          <p:cNvSpPr txBox="1"/>
          <p:nvPr/>
        </p:nvSpPr>
        <p:spPr>
          <a:xfrm>
            <a:off x="310505" y="715665"/>
            <a:ext cx="11189990" cy="599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Percent</a:t>
            </a:r>
            <a:r>
              <a:rPr lang="en-US" sz="2300" dirty="0"/>
              <a:t> (%) can be thought of as </a:t>
            </a:r>
            <a:r>
              <a:rPr lang="en-US" sz="2300" b="1" dirty="0"/>
              <a:t>parts per hundred</a:t>
            </a:r>
            <a:r>
              <a:rPr lang="en-US" sz="23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Atmospheric O</a:t>
            </a:r>
            <a:r>
              <a:rPr lang="en-US" sz="2300" baseline="-25000" dirty="0"/>
              <a:t>2</a:t>
            </a:r>
            <a:r>
              <a:rPr lang="en-US" sz="2300" dirty="0"/>
              <a:t> concentration is 21%. If you grab a </a:t>
            </a:r>
            <a:r>
              <a:rPr lang="en-US" sz="2300" b="1" dirty="0"/>
              <a:t>hundred</a:t>
            </a:r>
            <a:r>
              <a:rPr lang="en-US" sz="2300" dirty="0"/>
              <a:t> air molecules, 21 will be O</a:t>
            </a:r>
            <a:r>
              <a:rPr lang="en-US" sz="2300" baseline="-25000" dirty="0"/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Atmospheric N</a:t>
            </a:r>
            <a:r>
              <a:rPr lang="en-US" sz="2300" baseline="-25000" dirty="0"/>
              <a:t>2</a:t>
            </a:r>
            <a:r>
              <a:rPr lang="en-US" sz="2300" dirty="0"/>
              <a:t> concentration is 78%. If you grab a </a:t>
            </a:r>
            <a:r>
              <a:rPr lang="en-US" sz="2300" b="1" dirty="0"/>
              <a:t>hundred</a:t>
            </a:r>
            <a:r>
              <a:rPr lang="en-US" sz="2300" dirty="0"/>
              <a:t> air molecules, 78 will be N</a:t>
            </a:r>
            <a:r>
              <a:rPr lang="en-US" sz="2300" baseline="-25000" dirty="0"/>
              <a:t>2</a:t>
            </a:r>
            <a:r>
              <a:rPr lang="en-US" sz="2300" dirty="0"/>
              <a:t> </a:t>
            </a:r>
            <a:endParaRPr lang="en-US" sz="2300" baseline="-25000" dirty="0"/>
          </a:p>
          <a:p>
            <a:endParaRPr lang="en-US" sz="2300" dirty="0"/>
          </a:p>
          <a:p>
            <a:r>
              <a:rPr lang="en-US" sz="2300" b="1" dirty="0"/>
              <a:t>Parts per million </a:t>
            </a:r>
            <a:r>
              <a:rPr lang="en-US" sz="2300" dirty="0"/>
              <a:t>(ppm) is useful when the concentration is smaller than 1%.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Atmospheric CO</a:t>
            </a:r>
            <a:r>
              <a:rPr lang="en-US" sz="2300" baseline="-25000" dirty="0"/>
              <a:t>2</a:t>
            </a:r>
            <a:r>
              <a:rPr lang="en-US" sz="2300" dirty="0"/>
              <a:t> concentration is 419 ppm (as of January, 2022) … if you grab a </a:t>
            </a:r>
            <a:r>
              <a:rPr lang="en-US" sz="2300" b="1" dirty="0"/>
              <a:t>million</a:t>
            </a:r>
            <a:r>
              <a:rPr lang="en-US" sz="2300" dirty="0"/>
              <a:t> air molecules, 419 of them will be CO</a:t>
            </a:r>
            <a:r>
              <a:rPr lang="en-US" sz="2300" baseline="-25000" dirty="0"/>
              <a:t>2</a:t>
            </a:r>
          </a:p>
          <a:p>
            <a:endParaRPr lang="en-US" sz="2300" dirty="0"/>
          </a:p>
          <a:p>
            <a:r>
              <a:rPr lang="en-US" sz="2300" b="1" dirty="0"/>
              <a:t>Parts per billion </a:t>
            </a:r>
            <a:r>
              <a:rPr lang="en-US" sz="2300" dirty="0"/>
              <a:t>(ppb) is useful when the concentration is even smaller.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N</a:t>
            </a:r>
            <a:r>
              <a:rPr lang="en-US" sz="2300" baseline="-25000" dirty="0"/>
              <a:t>2</a:t>
            </a:r>
            <a:r>
              <a:rPr lang="en-US" sz="2300" dirty="0"/>
              <a:t>O concentration in preindustrial times was 270 … if you grabbed a </a:t>
            </a:r>
            <a:r>
              <a:rPr lang="en-US" sz="2300" b="1" dirty="0"/>
              <a:t>billion</a:t>
            </a:r>
            <a:r>
              <a:rPr lang="en-US" sz="2300" dirty="0"/>
              <a:t> air molecules, 270 of them would have been N</a:t>
            </a:r>
            <a:r>
              <a:rPr lang="en-US" sz="2300" baseline="-25000" dirty="0"/>
              <a:t>2</a:t>
            </a:r>
            <a:r>
              <a:rPr lang="en-US" sz="2300" dirty="0"/>
              <a:t>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baseline="-25000" dirty="0"/>
          </a:p>
          <a:p>
            <a:r>
              <a:rPr lang="en-US" sz="2300" dirty="0"/>
              <a:t>Notes: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dirty="0"/>
              <a:t>Concentrations of CO</a:t>
            </a:r>
            <a:r>
              <a:rPr lang="en-US" sz="2300" baseline="-25000" dirty="0"/>
              <a:t>2</a:t>
            </a:r>
            <a:r>
              <a:rPr lang="en-US" sz="2300" dirty="0"/>
              <a:t>, CH</a:t>
            </a:r>
            <a:r>
              <a:rPr lang="en-US" sz="2300" baseline="-25000" dirty="0"/>
              <a:t>4</a:t>
            </a:r>
            <a:r>
              <a:rPr lang="en-US" sz="2300" dirty="0"/>
              <a:t>, N</a:t>
            </a:r>
            <a:r>
              <a:rPr lang="en-US" sz="2300" baseline="-25000" dirty="0"/>
              <a:t>2</a:t>
            </a:r>
            <a:r>
              <a:rPr lang="en-US" sz="2300" dirty="0"/>
              <a:t>O, and other anthropogenic greenhouse gases are on the rise, so you’ll find that values in the literature vary.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dirty="0"/>
              <a:t>Concentrations of other pollutant gases vary a lot with location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dirty="0"/>
              <a:t>ppm and ppb are sometimes written </a:t>
            </a:r>
            <a:r>
              <a:rPr lang="en-US" sz="2300" dirty="0" err="1"/>
              <a:t>ppmv</a:t>
            </a:r>
            <a:r>
              <a:rPr lang="en-US" sz="2300" dirty="0"/>
              <a:t> and </a:t>
            </a:r>
            <a:r>
              <a:rPr lang="en-US" sz="2300" dirty="0" err="1"/>
              <a:t>ppbv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642808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Aerosol concentrations in </a:t>
            </a:r>
            <a:r>
              <a:rPr lang="en-US" sz="2400" b="1" dirty="0" err="1"/>
              <a:t>earth.nullschool.net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9C4C7-38A1-0B4E-BBD3-4EB947B6D76A}"/>
              </a:ext>
            </a:extLst>
          </p:cNvPr>
          <p:cNvSpPr txBox="1"/>
          <p:nvPr/>
        </p:nvSpPr>
        <p:spPr>
          <a:xfrm>
            <a:off x="310505" y="715665"/>
            <a:ext cx="111899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Go to </a:t>
            </a:r>
            <a:r>
              <a:rPr lang="en-US" sz="2300" dirty="0" err="1"/>
              <a:t>earth.nullschool.net</a:t>
            </a:r>
            <a:r>
              <a:rPr lang="en-US" sz="2300" dirty="0"/>
              <a:t> and see if you can find locations that have especially high or low particulate matter concentrations.</a:t>
            </a:r>
          </a:p>
          <a:p>
            <a:endParaRPr lang="en-US" sz="2300" dirty="0"/>
          </a:p>
          <a:p>
            <a:r>
              <a:rPr lang="en-US" sz="2300" dirty="0"/>
              <a:t>Also check out fires.</a:t>
            </a:r>
          </a:p>
        </p:txBody>
      </p:sp>
    </p:spTree>
    <p:extLst>
      <p:ext uri="{BB962C8B-B14F-4D97-AF65-F5344CB8AC3E}">
        <p14:creationId xmlns:p14="http://schemas.microsoft.com/office/powerpoint/2010/main" val="3409132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Gas concentrations in </a:t>
            </a:r>
            <a:r>
              <a:rPr lang="en-US" sz="2400" b="1" dirty="0" err="1"/>
              <a:t>earth.nullschool.net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9C4C7-38A1-0B4E-BBD3-4EB947B6D76A}"/>
              </a:ext>
            </a:extLst>
          </p:cNvPr>
          <p:cNvSpPr txBox="1"/>
          <p:nvPr/>
        </p:nvSpPr>
        <p:spPr>
          <a:xfrm>
            <a:off x="310505" y="715665"/>
            <a:ext cx="111899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Went to </a:t>
            </a:r>
            <a:r>
              <a:rPr lang="en-US" sz="2300" dirty="0" err="1"/>
              <a:t>earth.nullschool.net</a:t>
            </a:r>
            <a:r>
              <a:rPr lang="en-US" sz="2300" dirty="0"/>
              <a:t> to see if you can find locations that have especially high or low CO</a:t>
            </a:r>
            <a:r>
              <a:rPr lang="en-US" sz="2300" baseline="-25000" dirty="0"/>
              <a:t>2</a:t>
            </a:r>
            <a:r>
              <a:rPr lang="en-US" sz="2300" dirty="0"/>
              <a:t> concentrations – results?</a:t>
            </a:r>
          </a:p>
        </p:txBody>
      </p:sp>
    </p:spTree>
    <p:extLst>
      <p:ext uri="{BB962C8B-B14F-4D97-AF65-F5344CB8AC3E}">
        <p14:creationId xmlns:p14="http://schemas.microsoft.com/office/powerpoint/2010/main" val="4055995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Temperature structure of the atmosphere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661728-D449-A849-BF17-51C6B618D907}"/>
              </a:ext>
            </a:extLst>
          </p:cNvPr>
          <p:cNvCxnSpPr>
            <a:cxnSpLocks/>
          </p:cNvCxnSpPr>
          <p:nvPr/>
        </p:nvCxnSpPr>
        <p:spPr>
          <a:xfrm>
            <a:off x="5104563" y="2826099"/>
            <a:ext cx="2672861" cy="12635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6C0A7D-FC6C-6F46-9461-F1CFB17A2B10}"/>
              </a:ext>
            </a:extLst>
          </p:cNvPr>
          <p:cNvCxnSpPr>
            <a:cxnSpLocks/>
          </p:cNvCxnSpPr>
          <p:nvPr/>
        </p:nvCxnSpPr>
        <p:spPr>
          <a:xfrm>
            <a:off x="5104563" y="3985254"/>
            <a:ext cx="2672861" cy="88429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96F1AB-1729-A445-86B2-B5EB2A7B182E}"/>
              </a:ext>
            </a:extLst>
          </p:cNvPr>
          <p:cNvCxnSpPr>
            <a:cxnSpLocks/>
          </p:cNvCxnSpPr>
          <p:nvPr/>
        </p:nvCxnSpPr>
        <p:spPr>
          <a:xfrm>
            <a:off x="5104563" y="5094514"/>
            <a:ext cx="2672861" cy="8562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8C8D1842-1749-F648-B810-2D7ED212FE95}"/>
              </a:ext>
            </a:extLst>
          </p:cNvPr>
          <p:cNvGrpSpPr/>
          <p:nvPr/>
        </p:nvGrpSpPr>
        <p:grpSpPr>
          <a:xfrm>
            <a:off x="26796" y="549590"/>
            <a:ext cx="12165204" cy="5337629"/>
            <a:chOff x="26796" y="701989"/>
            <a:chExt cx="12165204" cy="53376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9696-42E1-9A44-8B07-561207DFB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42"/>
            <a:stretch/>
          </p:blipFill>
          <p:spPr>
            <a:xfrm>
              <a:off x="6096000" y="940985"/>
              <a:ext cx="6096000" cy="5098633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02FF82C9-6E80-CC4A-B912-B89354DCA9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96" y="1251579"/>
              <a:ext cx="6384052" cy="4788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F5E0D0-0702-CF4E-9F02-DE891B09810A}"/>
                </a:ext>
              </a:extLst>
            </p:cNvPr>
            <p:cNvSpPr txBox="1"/>
            <p:nvPr/>
          </p:nvSpPr>
          <p:spPr>
            <a:xfrm>
              <a:off x="6607192" y="701989"/>
              <a:ext cx="53884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Figure 2.1 from the text – up past 600 km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D72A56-E8D1-D148-A884-A431C61A9942}"/>
                </a:ext>
              </a:extLst>
            </p:cNvPr>
            <p:cNvSpPr txBox="1"/>
            <p:nvPr/>
          </p:nvSpPr>
          <p:spPr>
            <a:xfrm>
              <a:off x="1041009" y="706738"/>
              <a:ext cx="42442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This figure goes up to 120 km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D5B7BB9-1F20-4F44-B24B-EA9890463409}"/>
              </a:ext>
            </a:extLst>
          </p:cNvPr>
          <p:cNvSpPr txBox="1"/>
          <p:nvPr/>
        </p:nvSpPr>
        <p:spPr>
          <a:xfrm>
            <a:off x="902676" y="6234446"/>
            <a:ext cx="994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Tropospheric composition: 78% N</a:t>
            </a:r>
            <a:r>
              <a:rPr lang="en-US" sz="2400" baseline="-25000" dirty="0"/>
              <a:t>2</a:t>
            </a:r>
            <a:r>
              <a:rPr lang="en-US" sz="2400" dirty="0"/>
              <a:t>, 21% O</a:t>
            </a:r>
            <a:r>
              <a:rPr lang="en-US" sz="2400" baseline="-25000" dirty="0"/>
              <a:t>2</a:t>
            </a:r>
            <a:r>
              <a:rPr lang="en-US" sz="2400" dirty="0"/>
              <a:t>, 1% Ar and other trace gases </a:t>
            </a:r>
          </a:p>
        </p:txBody>
      </p:sp>
    </p:spTree>
    <p:extLst>
      <p:ext uri="{BB962C8B-B14F-4D97-AF65-F5344CB8AC3E}">
        <p14:creationId xmlns:p14="http://schemas.microsoft.com/office/powerpoint/2010/main" val="2053396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Particulate matter (also called aerosols) are also pollutants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3A9850-7D8F-CD4A-8840-9F34003AF098}"/>
                  </a:ext>
                </a:extLst>
              </p:cNvPr>
              <p:cNvSpPr txBox="1"/>
              <p:nvPr/>
            </p:nvSpPr>
            <p:spPr>
              <a:xfrm>
                <a:off x="152400" y="624010"/>
                <a:ext cx="725658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Particulate matter (</a:t>
                </a:r>
                <a:r>
                  <a:rPr lang="en-US" sz="2400" b="1" dirty="0"/>
                  <a:t>PM</a:t>
                </a:r>
                <a:r>
                  <a:rPr lang="en-US" sz="2400" dirty="0"/>
                  <a:t>) size is usually indicated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(“micrometer” or “micron”)</a:t>
                </a:r>
              </a:p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400" dirty="0"/>
                  <a:t> of a meter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3A9850-7D8F-CD4A-8840-9F34003AF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624010"/>
                <a:ext cx="7256584" cy="1200329"/>
              </a:xfrm>
              <a:prstGeom prst="rect">
                <a:avLst/>
              </a:prstGeom>
              <a:blipFill>
                <a:blip r:embed="rId2"/>
                <a:stretch>
                  <a:fillRect l="-1399" t="-2083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FDDF3E97-0C24-834E-8A3D-47540E97A819}"/>
              </a:ext>
            </a:extLst>
          </p:cNvPr>
          <p:cNvGrpSpPr/>
          <p:nvPr/>
        </p:nvGrpSpPr>
        <p:grpSpPr>
          <a:xfrm>
            <a:off x="7470356" y="548028"/>
            <a:ext cx="3543787" cy="2293646"/>
            <a:chOff x="7470356" y="548028"/>
            <a:chExt cx="3543787" cy="22936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E43AE7B-DA04-C240-9254-E8D893564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0509"/>
            <a:stretch/>
          </p:blipFill>
          <p:spPr>
            <a:xfrm>
              <a:off x="7470356" y="548028"/>
              <a:ext cx="3543787" cy="22936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DC9C9F8-3267-0548-B7D9-447DEB36C351}"/>
                    </a:ext>
                  </a:extLst>
                </p:cNvPr>
                <p:cNvSpPr txBox="1"/>
                <p:nvPr/>
              </p:nvSpPr>
              <p:spPr>
                <a:xfrm>
                  <a:off x="7793502" y="624010"/>
                  <a:ext cx="2785403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Wildfire smoke, other sources of black carbon: 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0.01 to 10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DC9C9F8-3267-0548-B7D9-447DEB36C3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3502" y="624010"/>
                  <a:ext cx="2785403" cy="1569660"/>
                </a:xfrm>
                <a:prstGeom prst="rect">
                  <a:avLst/>
                </a:prstGeom>
                <a:blipFill>
                  <a:blip r:embed="rId4"/>
                  <a:stretch>
                    <a:fillRect t="-24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CC45AB-1662-5640-AFF2-B7D7A1A1D86B}"/>
              </a:ext>
            </a:extLst>
          </p:cNvPr>
          <p:cNvGrpSpPr/>
          <p:nvPr/>
        </p:nvGrpSpPr>
        <p:grpSpPr>
          <a:xfrm>
            <a:off x="219180" y="3653204"/>
            <a:ext cx="3791851" cy="2692276"/>
            <a:chOff x="4389119" y="3950295"/>
            <a:chExt cx="3791851" cy="2692276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8F59927F-B9A0-6C49-82F2-62119EC765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119" y="3950295"/>
              <a:ext cx="3791851" cy="2692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99BDFAC-040E-5244-BBC2-34FB281C34C7}"/>
                    </a:ext>
                  </a:extLst>
                </p:cNvPr>
                <p:cNvSpPr txBox="1"/>
                <p:nvPr/>
              </p:nvSpPr>
              <p:spPr>
                <a:xfrm>
                  <a:off x="5357636" y="4559822"/>
                  <a:ext cx="282333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Human hair width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100 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99BDFAC-040E-5244-BBC2-34FB281C34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7636" y="4559822"/>
                  <a:ext cx="2823334" cy="830997"/>
                </a:xfrm>
                <a:prstGeom prst="rect">
                  <a:avLst/>
                </a:prstGeom>
                <a:blipFill>
                  <a:blip r:embed="rId6"/>
                  <a:stretch>
                    <a:fillRect t="-5970"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2406038-E140-5248-A2E3-20FDFCA50DF3}"/>
              </a:ext>
            </a:extLst>
          </p:cNvPr>
          <p:cNvGrpSpPr/>
          <p:nvPr/>
        </p:nvGrpSpPr>
        <p:grpSpPr>
          <a:xfrm>
            <a:off x="7736286" y="3866699"/>
            <a:ext cx="2899833" cy="2715451"/>
            <a:chOff x="152400" y="2652460"/>
            <a:chExt cx="2899833" cy="27154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DC9C9-4FC0-0A4E-B2D3-414F245A9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400" y="2652460"/>
              <a:ext cx="2899833" cy="271545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9698E09-85E0-A247-AB25-29A5502AAC8F}"/>
                    </a:ext>
                  </a:extLst>
                </p:cNvPr>
                <p:cNvSpPr/>
                <p:nvPr/>
              </p:nvSpPr>
              <p:spPr>
                <a:xfrm>
                  <a:off x="391322" y="2967866"/>
                  <a:ext cx="2421988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Mineral dust: 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0.01 to 10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9698E09-85E0-A247-AB25-29A5502AAC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322" y="2967866"/>
                  <a:ext cx="2421988" cy="830997"/>
                </a:xfrm>
                <a:prstGeom prst="rect">
                  <a:avLst/>
                </a:prstGeom>
                <a:blipFill>
                  <a:blip r:embed="rId8"/>
                  <a:stretch>
                    <a:fillRect t="-6061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3EF1F-9BE4-7A4F-8295-B2BD3BD6C309}"/>
              </a:ext>
            </a:extLst>
          </p:cNvPr>
          <p:cNvGrpSpPr/>
          <p:nvPr/>
        </p:nvGrpSpPr>
        <p:grpSpPr>
          <a:xfrm>
            <a:off x="4375160" y="2503426"/>
            <a:ext cx="3064510" cy="2299556"/>
            <a:chOff x="4344474" y="4045924"/>
            <a:chExt cx="3064510" cy="229955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1FF1851-D1CA-5047-A121-5913F1ECF7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4474" y="4045924"/>
              <a:ext cx="3064510" cy="2299556"/>
            </a:xfrm>
            <a:prstGeom prst="rect">
              <a:avLst/>
            </a:prstGeom>
            <a:solidFill>
              <a:schemeClr val="accent6"/>
            </a:solidFill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7CC4F9E6-A524-DE44-8D06-AEA6E2F273A1}"/>
                    </a:ext>
                  </a:extLst>
                </p:cNvPr>
                <p:cNvSpPr/>
                <p:nvPr/>
              </p:nvSpPr>
              <p:spPr>
                <a:xfrm>
                  <a:off x="4662664" y="4126112"/>
                  <a:ext cx="2421988" cy="15696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Pollen: 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~10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  <a:ea typeface="Cambria Math" panose="02040503050406030204" pitchFamily="18" charset="0"/>
                  </a:endParaRP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(same as cloud droplets) 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7CC4F9E6-A524-DE44-8D06-AEA6E2F27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2664" y="4126112"/>
                  <a:ext cx="2421988" cy="1569660"/>
                </a:xfrm>
                <a:prstGeom prst="rect">
                  <a:avLst/>
                </a:prstGeom>
                <a:blipFill>
                  <a:blip r:embed="rId10"/>
                  <a:stretch>
                    <a:fillRect t="-3226" b="-80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04151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Aerosol size is important because of relevance to human health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54F9D7-859A-514F-A8CD-3081897C91EB}"/>
              </a:ext>
            </a:extLst>
          </p:cNvPr>
          <p:cNvGrpSpPr/>
          <p:nvPr/>
        </p:nvGrpSpPr>
        <p:grpSpPr>
          <a:xfrm>
            <a:off x="625400" y="1286910"/>
            <a:ext cx="3120044" cy="2940290"/>
            <a:chOff x="1158659" y="2419643"/>
            <a:chExt cx="3120044" cy="294029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8F9578C-FF3A-A74D-A1B2-8603CAE6E9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9015" y="2419643"/>
              <a:ext cx="3109688" cy="2940290"/>
            </a:xfrm>
            <a:prstGeom prst="ellipse">
              <a:avLst/>
            </a:prstGeom>
            <a:solidFill>
              <a:schemeClr val="accent2">
                <a:alpha val="6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2E9EA9FA-D1BD-C94D-9B54-ED38BB7BD9B8}"/>
                    </a:ext>
                  </a:extLst>
                </p:cNvPr>
                <p:cNvSpPr/>
                <p:nvPr/>
              </p:nvSpPr>
              <p:spPr>
                <a:xfrm>
                  <a:off x="1158659" y="3405661"/>
                  <a:ext cx="3109688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/>
                    <a:t>PM</a:t>
                  </a:r>
                  <a:r>
                    <a:rPr lang="en-US" sz="2400" baseline="-25000" dirty="0"/>
                    <a:t>10</a:t>
                  </a:r>
                  <a:r>
                    <a:rPr lang="en-US" sz="2400" dirty="0"/>
                    <a:t> (</a:t>
                  </a:r>
                  <a:r>
                    <a:rPr lang="en-US" sz="2400" dirty="0">
                      <a:solidFill>
                        <a:schemeClr val="tx1"/>
                      </a:solidFill>
                    </a:rPr>
                    <a:t>10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) </a:t>
                  </a:r>
                </a:p>
                <a:p>
                  <a:pPr algn="ctr"/>
                  <a:r>
                    <a:rPr lang="en-US" sz="2400" dirty="0"/>
                    <a:t>Moderately dangerous to health</a:t>
                  </a:r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2E9EA9FA-D1BD-C94D-9B54-ED38BB7BD9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8659" y="3405661"/>
                  <a:ext cx="3109688" cy="1200329"/>
                </a:xfrm>
                <a:prstGeom prst="rect">
                  <a:avLst/>
                </a:prstGeom>
                <a:blipFill>
                  <a:blip r:embed="rId2"/>
                  <a:stretch>
                    <a:fillRect l="-1220" t="-3158" r="-3252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58D4CC-0E1E-754D-80C9-F58CFC0F3B59}"/>
              </a:ext>
            </a:extLst>
          </p:cNvPr>
          <p:cNvGrpSpPr/>
          <p:nvPr/>
        </p:nvGrpSpPr>
        <p:grpSpPr>
          <a:xfrm>
            <a:off x="7978608" y="4294958"/>
            <a:ext cx="3119111" cy="1181437"/>
            <a:chOff x="1518558" y="816279"/>
            <a:chExt cx="3119111" cy="118143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F833B8-317F-7648-8DC2-B20058152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2798" y="816279"/>
              <a:ext cx="370630" cy="350440"/>
            </a:xfrm>
            <a:prstGeom prst="ellipse">
              <a:avLst/>
            </a:prstGeom>
            <a:solidFill>
              <a:srgbClr val="7030A0">
                <a:alpha val="41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9120F76-A1A3-2D4B-B356-67446812FACC}"/>
                    </a:ext>
                  </a:extLst>
                </p:cNvPr>
                <p:cNvSpPr/>
                <p:nvPr/>
              </p:nvSpPr>
              <p:spPr>
                <a:xfrm>
                  <a:off x="1518558" y="1166719"/>
                  <a:ext cx="3119111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/>
                    <a:t>PM</a:t>
                  </a:r>
                  <a:r>
                    <a:rPr lang="en-US" sz="2400" baseline="-25000" dirty="0"/>
                    <a:t>1</a:t>
                  </a:r>
                  <a:r>
                    <a:rPr lang="en-US" sz="2400" dirty="0"/>
                    <a:t> (1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2400" dirty="0"/>
                    <a:t>)</a:t>
                  </a:r>
                </a:p>
                <a:p>
                  <a:pPr algn="ctr"/>
                  <a:r>
                    <a:rPr lang="en-US" sz="2400" dirty="0"/>
                    <a:t>Even more dangerous </a:t>
                  </a: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9120F76-A1A3-2D4B-B356-67446812FA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8558" y="1166719"/>
                  <a:ext cx="3119111" cy="830997"/>
                </a:xfrm>
                <a:prstGeom prst="rect">
                  <a:avLst/>
                </a:prstGeom>
                <a:blipFill>
                  <a:blip r:embed="rId3"/>
                  <a:stretch>
                    <a:fillRect t="-4478" r="-1220" b="-149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74" name="Picture 2" descr="Medical nanoparticles for next generation drug delivery to the lungs | European Respiratory Society">
            <a:extLst>
              <a:ext uri="{FF2B5EF4-FFF2-40B4-BE49-F238E27FC236}">
                <a16:creationId xmlns:a16="http://schemas.microsoft.com/office/drawing/2014/main" id="{653A5FC5-DEC8-E243-B7A4-BA9543B5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184" y="1405727"/>
            <a:ext cx="3863612" cy="416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7F5D98-3229-C34A-AD81-D983FFF1BE15}"/>
              </a:ext>
            </a:extLst>
          </p:cNvPr>
          <p:cNvGrpSpPr/>
          <p:nvPr/>
        </p:nvGrpSpPr>
        <p:grpSpPr>
          <a:xfrm>
            <a:off x="7489639" y="3072726"/>
            <a:ext cx="3608080" cy="1200329"/>
            <a:chOff x="898883" y="678363"/>
            <a:chExt cx="3608080" cy="120032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DC62EBC-8AF9-FE4D-9239-51B65C1DA6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1876" y="717189"/>
              <a:ext cx="765087" cy="723409"/>
            </a:xfrm>
            <a:prstGeom prst="ellipse">
              <a:avLst/>
            </a:prstGeom>
            <a:solidFill>
              <a:schemeClr val="accent6">
                <a:alpha val="44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165C2EC-0DAF-434A-A527-2E6DDC39B901}"/>
                    </a:ext>
                  </a:extLst>
                </p:cNvPr>
                <p:cNvSpPr/>
                <p:nvPr/>
              </p:nvSpPr>
              <p:spPr>
                <a:xfrm>
                  <a:off x="898883" y="678363"/>
                  <a:ext cx="3283554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/>
                    <a:t>PM</a:t>
                  </a:r>
                  <a:r>
                    <a:rPr lang="en-US" sz="2400" baseline="-25000" dirty="0"/>
                    <a:t>2.5</a:t>
                  </a:r>
                  <a:r>
                    <a:rPr lang="en-US" sz="2400" dirty="0"/>
                    <a:t> (2.5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2400" dirty="0"/>
                    <a:t>) </a:t>
                  </a:r>
                </a:p>
                <a:p>
                  <a:pPr algn="ctr"/>
                  <a:r>
                    <a:rPr lang="en-US" sz="2400" dirty="0"/>
                    <a:t>More dangerous to health</a:t>
                  </a: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165C2EC-0DAF-434A-A527-2E6DDC39B9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883" y="678363"/>
                  <a:ext cx="3283554" cy="1200329"/>
                </a:xfrm>
                <a:prstGeom prst="rect">
                  <a:avLst/>
                </a:prstGeom>
                <a:blipFill>
                  <a:blip r:embed="rId5"/>
                  <a:stretch>
                    <a:fillRect t="-2083"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58DBD4D-5D33-744D-89B9-0BC616DB9AA4}"/>
              </a:ext>
            </a:extLst>
          </p:cNvPr>
          <p:cNvSpPr txBox="1"/>
          <p:nvPr/>
        </p:nvSpPr>
        <p:spPr>
          <a:xfrm>
            <a:off x="309949" y="6273182"/>
            <a:ext cx="1100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erj.ersjournals.com</a:t>
            </a:r>
            <a:r>
              <a:rPr lang="en-US" dirty="0"/>
              <a:t>/content/</a:t>
            </a:r>
            <a:r>
              <a:rPr lang="en-US" dirty="0" err="1"/>
              <a:t>erj</a:t>
            </a:r>
            <a:r>
              <a:rPr lang="en-US" dirty="0"/>
              <a:t>/44/3/765/F1.large.jpg?download=true</a:t>
            </a:r>
          </a:p>
        </p:txBody>
      </p:sp>
    </p:spTree>
    <p:extLst>
      <p:ext uri="{BB962C8B-B14F-4D97-AF65-F5344CB8AC3E}">
        <p14:creationId xmlns:p14="http://schemas.microsoft.com/office/powerpoint/2010/main" val="851605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Aerosol size is important because of relevance to human health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077F58-E2E6-A84B-B3DA-1D3EB6D1356F}"/>
              </a:ext>
            </a:extLst>
          </p:cNvPr>
          <p:cNvSpPr txBox="1"/>
          <p:nvPr/>
        </p:nvSpPr>
        <p:spPr>
          <a:xfrm>
            <a:off x="2436725" y="5581722"/>
            <a:ext cx="61395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www.niehs.nih.gov</a:t>
            </a:r>
            <a:r>
              <a:rPr lang="en-US" dirty="0"/>
              <a:t>/research/programs/</a:t>
            </a:r>
            <a:r>
              <a:rPr lang="en-US" dirty="0" err="1"/>
              <a:t>geh</a:t>
            </a:r>
            <a:r>
              <a:rPr lang="en-US" dirty="0"/>
              <a:t>/</a:t>
            </a:r>
            <a:r>
              <a:rPr lang="en-US" dirty="0" err="1"/>
              <a:t>geh_newsletter</a:t>
            </a:r>
            <a:r>
              <a:rPr lang="en-US" dirty="0"/>
              <a:t>/2014/4/articles/air_pollution_accounts_for_1_in_8_deaths_worldwide_according_to_new_who_estimates.cfm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3550BF-9B40-D644-ABE8-509EC27DD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12" y="495580"/>
            <a:ext cx="7434969" cy="503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Aerosol composition is important because of relevance to climate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F7FCC1-D29F-1F42-9758-800BF722365B}"/>
              </a:ext>
            </a:extLst>
          </p:cNvPr>
          <p:cNvGrpSpPr/>
          <p:nvPr/>
        </p:nvGrpSpPr>
        <p:grpSpPr>
          <a:xfrm>
            <a:off x="610172" y="1016272"/>
            <a:ext cx="2899833" cy="2715451"/>
            <a:chOff x="152400" y="2652460"/>
            <a:chExt cx="2899833" cy="27154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42F8CC-D750-FB44-8BAC-47E302D42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2652460"/>
              <a:ext cx="2899833" cy="271545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08C3254-60B1-3847-93CA-10EA4BDBCE07}"/>
                    </a:ext>
                  </a:extLst>
                </p:cNvPr>
                <p:cNvSpPr/>
                <p:nvPr/>
              </p:nvSpPr>
              <p:spPr>
                <a:xfrm>
                  <a:off x="391322" y="2967866"/>
                  <a:ext cx="2421988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Mineral dust: 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0.01 to 10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08C3254-60B1-3847-93CA-10EA4BDBCE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322" y="2967866"/>
                  <a:ext cx="2421988" cy="830997"/>
                </a:xfrm>
                <a:prstGeom prst="rect">
                  <a:avLst/>
                </a:prstGeom>
                <a:blipFill>
                  <a:blip r:embed="rId3"/>
                  <a:stretch>
                    <a:fillRect t="-5970"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252AF97-6058-E041-8A90-BB20B1A67BD7}"/>
              </a:ext>
            </a:extLst>
          </p:cNvPr>
          <p:cNvSpPr txBox="1"/>
          <p:nvPr/>
        </p:nvSpPr>
        <p:spPr>
          <a:xfrm>
            <a:off x="151111" y="3811987"/>
            <a:ext cx="56146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Dust tends to </a:t>
            </a:r>
            <a:r>
              <a:rPr lang="en-US" sz="2400" b="1" dirty="0"/>
              <a:t>reflect</a:t>
            </a:r>
            <a:r>
              <a:rPr lang="en-US" sz="2400" dirty="0"/>
              <a:t> sunlight, so it </a:t>
            </a:r>
            <a:r>
              <a:rPr lang="en-US" sz="2400" b="1" dirty="0"/>
              <a:t>cools</a:t>
            </a:r>
            <a:r>
              <a:rPr lang="en-US" sz="2400" dirty="0"/>
              <a:t> the earth. The reflectivity of Earth is also called its </a:t>
            </a:r>
            <a:r>
              <a:rPr lang="en-US" sz="2400" b="1" dirty="0"/>
              <a:t>albedo</a:t>
            </a:r>
            <a:r>
              <a:rPr lang="en-US" sz="2400" dirty="0"/>
              <a:t>.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Mt. Pinatubo eruption in 2001 cooled Earth by 1 degree F for two years!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1B054E-B123-DA4D-8B43-89A7988CDD3C}"/>
              </a:ext>
            </a:extLst>
          </p:cNvPr>
          <p:cNvGrpSpPr/>
          <p:nvPr/>
        </p:nvGrpSpPr>
        <p:grpSpPr>
          <a:xfrm>
            <a:off x="6946328" y="548027"/>
            <a:ext cx="4089400" cy="2880973"/>
            <a:chOff x="7470356" y="548028"/>
            <a:chExt cx="3543787" cy="229364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DB5B1BD-2568-B64C-96E2-04C6690B1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0509"/>
            <a:stretch/>
          </p:blipFill>
          <p:spPr>
            <a:xfrm>
              <a:off x="7470356" y="548028"/>
              <a:ext cx="3543787" cy="22936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54A453E-2A9F-F745-B1B3-93B255547110}"/>
                    </a:ext>
                  </a:extLst>
                </p:cNvPr>
                <p:cNvSpPr txBox="1"/>
                <p:nvPr/>
              </p:nvSpPr>
              <p:spPr>
                <a:xfrm>
                  <a:off x="7793502" y="624010"/>
                  <a:ext cx="2785403" cy="9556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Wildfire smoke, other sources of black carbon: 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0.01 to 10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54A453E-2A9F-F745-B1B3-93B255547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3502" y="624010"/>
                  <a:ext cx="2785403" cy="955625"/>
                </a:xfrm>
                <a:prstGeom prst="rect">
                  <a:avLst/>
                </a:prstGeom>
                <a:blipFill>
                  <a:blip r:embed="rId5"/>
                  <a:stretch>
                    <a:fillRect l="-2362" t="-4211" r="-4331" b="-115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EE31B5B-4ABC-3246-9874-B5CD7DA3A04B}"/>
              </a:ext>
            </a:extLst>
          </p:cNvPr>
          <p:cNvSpPr txBox="1"/>
          <p:nvPr/>
        </p:nvSpPr>
        <p:spPr>
          <a:xfrm>
            <a:off x="6806628" y="3515362"/>
            <a:ext cx="52342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Wildfire smoke (and soot from coal combustion) tends to </a:t>
            </a:r>
            <a:r>
              <a:rPr lang="en-US" sz="2400" b="1" dirty="0"/>
              <a:t>seed more clouds</a:t>
            </a:r>
            <a:r>
              <a:rPr lang="en-US" sz="2400" dirty="0"/>
              <a:t> (called a “cloud adjustment”), which </a:t>
            </a:r>
            <a:r>
              <a:rPr lang="en-US" sz="2400" b="1" dirty="0"/>
              <a:t>cools</a:t>
            </a:r>
            <a:r>
              <a:rPr lang="en-US" sz="2400" dirty="0"/>
              <a:t> the earth, but if it lands on snow, it makes the snow absorb more sunlight, which </a:t>
            </a:r>
            <a:r>
              <a:rPr lang="en-US" sz="2400" b="1" dirty="0"/>
              <a:t>warms</a:t>
            </a:r>
            <a:r>
              <a:rPr lang="en-US" sz="2400" dirty="0"/>
              <a:t> the earth.</a:t>
            </a:r>
          </a:p>
        </p:txBody>
      </p:sp>
    </p:spTree>
    <p:extLst>
      <p:ext uri="{BB962C8B-B14F-4D97-AF65-F5344CB8AC3E}">
        <p14:creationId xmlns:p14="http://schemas.microsoft.com/office/powerpoint/2010/main" val="1167940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Aerosol composition is important because of relevance to climate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F7FCC1-D29F-1F42-9758-800BF722365B}"/>
              </a:ext>
            </a:extLst>
          </p:cNvPr>
          <p:cNvGrpSpPr/>
          <p:nvPr/>
        </p:nvGrpSpPr>
        <p:grpSpPr>
          <a:xfrm>
            <a:off x="610172" y="1016272"/>
            <a:ext cx="2899833" cy="2715451"/>
            <a:chOff x="152400" y="2652460"/>
            <a:chExt cx="2899833" cy="27154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42F8CC-D750-FB44-8BAC-47E302D42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2652460"/>
              <a:ext cx="2899833" cy="271545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08C3254-60B1-3847-93CA-10EA4BDBCE07}"/>
                    </a:ext>
                  </a:extLst>
                </p:cNvPr>
                <p:cNvSpPr/>
                <p:nvPr/>
              </p:nvSpPr>
              <p:spPr>
                <a:xfrm>
                  <a:off x="391322" y="2967866"/>
                  <a:ext cx="2421988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Mineral dust: 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0.01 to 10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08C3254-60B1-3847-93CA-10EA4BDBCE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322" y="2967866"/>
                  <a:ext cx="2421988" cy="830997"/>
                </a:xfrm>
                <a:prstGeom prst="rect">
                  <a:avLst/>
                </a:prstGeom>
                <a:blipFill>
                  <a:blip r:embed="rId3"/>
                  <a:stretch>
                    <a:fillRect t="-5970"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252AF97-6058-E041-8A90-BB20B1A67BD7}"/>
              </a:ext>
            </a:extLst>
          </p:cNvPr>
          <p:cNvSpPr txBox="1"/>
          <p:nvPr/>
        </p:nvSpPr>
        <p:spPr>
          <a:xfrm>
            <a:off x="151111" y="3811987"/>
            <a:ext cx="56146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Dust tends to </a:t>
            </a:r>
            <a:r>
              <a:rPr lang="en-US" sz="2400" b="1" dirty="0"/>
              <a:t>reflect</a:t>
            </a:r>
            <a:r>
              <a:rPr lang="en-US" sz="2400" dirty="0"/>
              <a:t> sunlight, so it </a:t>
            </a:r>
            <a:r>
              <a:rPr lang="en-US" sz="2400" b="1" dirty="0"/>
              <a:t>cools</a:t>
            </a:r>
            <a:r>
              <a:rPr lang="en-US" sz="2400" dirty="0"/>
              <a:t> the earth. The reflectivity of Earth is also called its </a:t>
            </a:r>
            <a:r>
              <a:rPr lang="en-US" sz="2400" b="1" dirty="0"/>
              <a:t>albedo</a:t>
            </a:r>
            <a:r>
              <a:rPr lang="en-US" sz="2400" dirty="0"/>
              <a:t>.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Mt. Pinatubo eruption in 2001 cooled Earth by 1 degree F for two years!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1B054E-B123-DA4D-8B43-89A7988CDD3C}"/>
              </a:ext>
            </a:extLst>
          </p:cNvPr>
          <p:cNvGrpSpPr/>
          <p:nvPr/>
        </p:nvGrpSpPr>
        <p:grpSpPr>
          <a:xfrm>
            <a:off x="6946328" y="548027"/>
            <a:ext cx="4089400" cy="2880973"/>
            <a:chOff x="7470356" y="548028"/>
            <a:chExt cx="3543787" cy="229364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DB5B1BD-2568-B64C-96E2-04C6690B1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0509"/>
            <a:stretch/>
          </p:blipFill>
          <p:spPr>
            <a:xfrm>
              <a:off x="7470356" y="548028"/>
              <a:ext cx="3543787" cy="22936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54A453E-2A9F-F745-B1B3-93B255547110}"/>
                    </a:ext>
                  </a:extLst>
                </p:cNvPr>
                <p:cNvSpPr txBox="1"/>
                <p:nvPr/>
              </p:nvSpPr>
              <p:spPr>
                <a:xfrm>
                  <a:off x="7793502" y="624010"/>
                  <a:ext cx="2785403" cy="9556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Wildfire smoke, other sources of black carbon: 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0.01 to 10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54A453E-2A9F-F745-B1B3-93B255547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3502" y="624010"/>
                  <a:ext cx="2785403" cy="955625"/>
                </a:xfrm>
                <a:prstGeom prst="rect">
                  <a:avLst/>
                </a:prstGeom>
                <a:blipFill>
                  <a:blip r:embed="rId5"/>
                  <a:stretch>
                    <a:fillRect l="-2362" t="-4211" r="-4331" b="-115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EE31B5B-4ABC-3246-9874-B5CD7DA3A04B}"/>
              </a:ext>
            </a:extLst>
          </p:cNvPr>
          <p:cNvSpPr txBox="1"/>
          <p:nvPr/>
        </p:nvSpPr>
        <p:spPr>
          <a:xfrm>
            <a:off x="6806628" y="3515362"/>
            <a:ext cx="52342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Wildfire smoke (and soot from coal combustion) tends to </a:t>
            </a:r>
            <a:r>
              <a:rPr lang="en-US" sz="2400" b="1" dirty="0"/>
              <a:t>seed more clouds</a:t>
            </a:r>
            <a:r>
              <a:rPr lang="en-US" sz="2400" dirty="0"/>
              <a:t> (called a “cloud adjustment”), which </a:t>
            </a:r>
            <a:r>
              <a:rPr lang="en-US" sz="2400" b="1" dirty="0"/>
              <a:t>cools</a:t>
            </a:r>
            <a:r>
              <a:rPr lang="en-US" sz="2400" dirty="0"/>
              <a:t> the earth, but if it lands on snow, it makes the snow absorb more sunlight, which </a:t>
            </a:r>
            <a:r>
              <a:rPr lang="en-US" sz="2400" b="1" dirty="0"/>
              <a:t>warms</a:t>
            </a:r>
            <a:r>
              <a:rPr lang="en-US" sz="2400" dirty="0"/>
              <a:t> the earth.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BD043B-B4C6-C24C-98D8-05373FC7608D}"/>
              </a:ext>
            </a:extLst>
          </p:cNvPr>
          <p:cNvSpPr txBox="1"/>
          <p:nvPr/>
        </p:nvSpPr>
        <p:spPr>
          <a:xfrm>
            <a:off x="247650" y="6214535"/>
            <a:ext cx="1169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Future impacts of aerosols on climate are a </a:t>
            </a:r>
            <a:r>
              <a:rPr lang="en-US" sz="2400" b="1" dirty="0"/>
              <a:t>big unknown</a:t>
            </a:r>
          </a:p>
        </p:txBody>
      </p:sp>
    </p:spTree>
    <p:extLst>
      <p:ext uri="{BB962C8B-B14F-4D97-AF65-F5344CB8AC3E}">
        <p14:creationId xmlns:p14="http://schemas.microsoft.com/office/powerpoint/2010/main" val="2177297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IPCC and radiative forcing</a:t>
            </a:r>
          </a:p>
        </p:txBody>
      </p:sp>
      <p:pic>
        <p:nvPicPr>
          <p:cNvPr id="1028" name="Picture 4" descr="Radiative forcing of climate: bar chart showing totals for 1750-2011.... | Download Scientific ...">
            <a:extLst>
              <a:ext uri="{FF2B5EF4-FFF2-40B4-BE49-F238E27FC236}">
                <a16:creationId xmlns:a16="http://schemas.microsoft.com/office/drawing/2014/main" id="{2D38B58A-736F-8048-A804-72CEB352D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489" y="701040"/>
            <a:ext cx="9345559" cy="587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848376-7BF5-554C-800C-A422425065FE}"/>
              </a:ext>
            </a:extLst>
          </p:cNvPr>
          <p:cNvSpPr txBox="1"/>
          <p:nvPr/>
        </p:nvSpPr>
        <p:spPr>
          <a:xfrm>
            <a:off x="100013" y="2126835"/>
            <a:ext cx="239172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www.researchgate.net</a:t>
            </a:r>
            <a:r>
              <a:rPr lang="en-US" dirty="0"/>
              <a:t>/profile/</a:t>
            </a:r>
            <a:r>
              <a:rPr lang="en-US" dirty="0" err="1"/>
              <a:t>Franz_Mauelshagen</a:t>
            </a:r>
            <a:r>
              <a:rPr lang="en-US" dirty="0"/>
              <a:t>/publication/263470663/figure/download/fig5/AS:654076018700289@1532955283491/Radiative-forcing-of-climate-bar-chart-showing-totals-for-1750-2011-RF-hatched-and.png</a:t>
            </a:r>
          </a:p>
        </p:txBody>
      </p:sp>
    </p:spTree>
    <p:extLst>
      <p:ext uri="{BB962C8B-B14F-4D97-AF65-F5344CB8AC3E}">
        <p14:creationId xmlns:p14="http://schemas.microsoft.com/office/powerpoint/2010/main" val="350031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766</Words>
  <Application>Microsoft Macintosh PowerPoint</Application>
  <PresentationFormat>Widescreen</PresentationFormat>
  <Paragraphs>68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Neshyba</dc:creator>
  <cp:lastModifiedBy>Steven</cp:lastModifiedBy>
  <cp:revision>92</cp:revision>
  <dcterms:created xsi:type="dcterms:W3CDTF">2021-01-24T07:09:07Z</dcterms:created>
  <dcterms:modified xsi:type="dcterms:W3CDTF">2022-01-25T20:26:51Z</dcterms:modified>
</cp:coreProperties>
</file>